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6" r:id="rId5"/>
    <p:sldId id="277" r:id="rId6"/>
    <p:sldId id="274" r:id="rId7"/>
    <p:sldId id="275" r:id="rId8"/>
    <p:sldId id="278" r:id="rId9"/>
    <p:sldId id="262" r:id="rId10"/>
    <p:sldId id="273" r:id="rId11"/>
    <p:sldId id="271" r:id="rId12"/>
    <p:sldId id="259" r:id="rId13"/>
    <p:sldId id="272" r:id="rId14"/>
    <p:sldId id="268" r:id="rId15"/>
    <p:sldId id="270" r:id="rId16"/>
    <p:sldId id="269" r:id="rId17"/>
    <p:sldId id="260" r:id="rId18"/>
    <p:sldId id="261" r:id="rId19"/>
    <p:sldId id="263" r:id="rId20"/>
    <p:sldId id="264" r:id="rId21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22A0A1-8328-4288-8FA9-E455B63F346B}" v="41" dt="2024-11-03T22:28:00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983980-6A68-4200-832F-A899EFE61FA9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589BB-7DE5-4D73-BD60-DC5A4E94CB3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1894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4589BB-7DE5-4D73-BD60-DC5A4E94CB35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39212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1810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78062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188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4091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527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99241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2998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8604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4516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252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0038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6E18C-B70E-4774-8D21-C65364772AAE}" type="datetimeFigureOut">
              <a:rPr lang="nl-BE" smtClean="0"/>
              <a:t>18/08/2026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6388E-2D7E-4C3F-B5B3-416DB98BDF7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946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12" Type="http://schemas.openxmlformats.org/officeDocument/2006/relationships/image" Target="../media/image39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openxmlformats.org/officeDocument/2006/relationships/image" Target="../media/image38.jpeg"/><Relationship Id="rId5" Type="http://schemas.openxmlformats.org/officeDocument/2006/relationships/image" Target="../media/image32.jpg"/><Relationship Id="rId10" Type="http://schemas.openxmlformats.org/officeDocument/2006/relationships/image" Target="../media/image37.jpe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5 FEBRUARI – 13 FEBRUARI 2027</a:t>
            </a:r>
          </a:p>
          <a:p>
            <a:r>
              <a:rPr lang="nl-NL" dirty="0" err="1"/>
              <a:t>Radstadt</a:t>
            </a:r>
            <a:r>
              <a:rPr lang="nl-NL" dirty="0"/>
              <a:t> – </a:t>
            </a:r>
            <a:r>
              <a:rPr lang="nl-NL" dirty="0" err="1"/>
              <a:t>Simonyhof</a:t>
            </a:r>
            <a:endParaRPr lang="nl-NL" dirty="0"/>
          </a:p>
          <a:p>
            <a:r>
              <a:rPr lang="nl-NL" dirty="0"/>
              <a:t>Ski </a:t>
            </a:r>
            <a:r>
              <a:rPr lang="nl-NL" dirty="0" err="1"/>
              <a:t>Amadé</a:t>
            </a:r>
            <a:endParaRPr lang="nl-BE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687016" y="40466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BE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839416" y="242927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/>
              <a:t>KBTS – SKIKAMP 2025</a:t>
            </a:r>
            <a:endParaRPr lang="nl-BE" b="1" dirty="0"/>
          </a:p>
        </p:txBody>
      </p:sp>
      <p:pic>
        <p:nvPicPr>
          <p:cNvPr id="7" name="Afbeelding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0" b="3926"/>
          <a:stretch/>
        </p:blipFill>
        <p:spPr bwMode="auto">
          <a:xfrm>
            <a:off x="2374333" y="433372"/>
            <a:ext cx="4702566" cy="15200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2964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76056" y="1412776"/>
            <a:ext cx="3456384" cy="4896544"/>
          </a:xfrm>
        </p:spPr>
        <p:txBody>
          <a:bodyPr anchor="t">
            <a:normAutofit/>
          </a:bodyPr>
          <a:lstStyle/>
          <a:p>
            <a:pPr algn="l"/>
            <a:r>
              <a:rPr lang="nl-NL" sz="1400" b="1" dirty="0"/>
              <a:t>ACCOMMODATIE</a:t>
            </a:r>
            <a:br>
              <a:rPr lang="nl-NL" sz="1400" b="1" dirty="0"/>
            </a:br>
            <a:r>
              <a:rPr lang="nl-NL" sz="1400" dirty="0"/>
              <a:t>      - alle kamers met douche + WC</a:t>
            </a:r>
            <a:br>
              <a:rPr lang="nl-NL" sz="1400" dirty="0"/>
            </a:br>
            <a:r>
              <a:rPr lang="nl-NL" sz="1400" dirty="0"/>
              <a:t>      - kamers nieuw of recent verbouwd </a:t>
            </a:r>
            <a:br>
              <a:rPr lang="nl-NL" sz="1400" dirty="0"/>
            </a:br>
            <a:r>
              <a:rPr lang="nl-NL" sz="1400" dirty="0"/>
              <a:t>      - standaard 4 persoonskamers </a:t>
            </a:r>
            <a:br>
              <a:rPr lang="nl-NL" sz="1400" dirty="0"/>
            </a:br>
            <a:r>
              <a:rPr lang="nl-NL" sz="1400" dirty="0"/>
              <a:t>      - 4 eetzalen</a:t>
            </a:r>
            <a:br>
              <a:rPr lang="nl-NL" sz="1400" dirty="0"/>
            </a:br>
            <a:r>
              <a:rPr lang="nl-NL" sz="1400" dirty="0"/>
              <a:t>      - eigen sporthalletje </a:t>
            </a:r>
            <a:br>
              <a:rPr lang="nl-NL" sz="1400" dirty="0"/>
            </a:br>
            <a:r>
              <a:rPr lang="nl-NL" sz="1400" dirty="0"/>
              <a:t>      - buitensportveldje</a:t>
            </a:r>
            <a:br>
              <a:rPr lang="nl-NL" sz="1400" dirty="0"/>
            </a:br>
            <a:r>
              <a:rPr lang="nl-NL" sz="1400" dirty="0"/>
              <a:t>      - ruimte rond het huis voor activiteiten</a:t>
            </a:r>
            <a:br>
              <a:rPr lang="nl-NL" sz="1400" dirty="0"/>
            </a:br>
            <a:r>
              <a:rPr lang="nl-NL" sz="1400" dirty="0"/>
              <a:t>      - disco-ruimte  </a:t>
            </a:r>
            <a:br>
              <a:rPr lang="nl-NL" sz="1400" dirty="0"/>
            </a:br>
            <a:r>
              <a:rPr lang="nl-NL" sz="1400" dirty="0"/>
              <a:t>      - ski-kelder (schoenenwarmers!)</a:t>
            </a:r>
            <a:br>
              <a:rPr lang="nl-NL" sz="1400" dirty="0"/>
            </a:br>
            <a:r>
              <a:rPr lang="nl-NL" sz="1400" dirty="0"/>
              <a:t>      - internet</a:t>
            </a:r>
            <a:br>
              <a:rPr lang="nl-NL" sz="1400" dirty="0"/>
            </a:br>
            <a:br>
              <a:rPr lang="nl-NL" sz="1400" dirty="0"/>
            </a:br>
            <a:r>
              <a:rPr lang="nl-NL" sz="1400" b="1" dirty="0"/>
              <a:t>ETEN</a:t>
            </a:r>
            <a:br>
              <a:rPr lang="nl-NL" sz="1400" b="1" dirty="0"/>
            </a:br>
            <a:r>
              <a:rPr lang="nl-NL" sz="1400" dirty="0"/>
              <a:t>      - lekker, voldoende, aangepast aan    </a:t>
            </a:r>
            <a:br>
              <a:rPr lang="nl-NL" sz="1400" dirty="0"/>
            </a:br>
            <a:r>
              <a:rPr lang="nl-NL" sz="1400" dirty="0"/>
              <a:t>         Belgische smaak</a:t>
            </a:r>
            <a:br>
              <a:rPr lang="nl-NL" sz="1400" dirty="0"/>
            </a:br>
            <a:r>
              <a:rPr lang="nl-NL" sz="1400" dirty="0"/>
              <a:t>      - lunchpakket voor middag: zelf maken</a:t>
            </a:r>
            <a:br>
              <a:rPr lang="nl-NL" sz="1400" dirty="0"/>
            </a:br>
            <a:r>
              <a:rPr lang="nl-NL" sz="1400" dirty="0"/>
              <a:t>      - onbeperkt bijvragen… </a:t>
            </a:r>
            <a:br>
              <a:rPr lang="nl-NL" sz="1400" dirty="0"/>
            </a:br>
            <a:br>
              <a:rPr lang="nl-NL" sz="1400" dirty="0"/>
            </a:br>
            <a:r>
              <a:rPr lang="nl-NL" sz="1400" b="1" dirty="0"/>
              <a:t>EXTRA</a:t>
            </a:r>
            <a:br>
              <a:rPr lang="nl-NL" sz="1400" b="1" dirty="0"/>
            </a:br>
            <a:r>
              <a:rPr lang="nl-NL" sz="1400" dirty="0"/>
              <a:t>      - bar / drankautomaat</a:t>
            </a:r>
            <a:br>
              <a:rPr lang="nl-NL" sz="1400" dirty="0"/>
            </a:br>
            <a:r>
              <a:rPr lang="nl-NL" sz="1400" dirty="0"/>
              <a:t>      - pingpongtafel, air-hockey,…</a:t>
            </a:r>
            <a:endParaRPr lang="nl-BE" sz="1400" b="1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56791"/>
            <a:ext cx="3816424" cy="2602801"/>
          </a:xfr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>
                <a:solidFill>
                  <a:srgbClr val="00B0F0"/>
                </a:solidFill>
              </a:rPr>
              <a:t>SIMONYHOF - RADSTADT</a:t>
            </a:r>
            <a:endParaRPr lang="nl-BE" b="1" dirty="0">
              <a:solidFill>
                <a:srgbClr val="00B0F0"/>
              </a:solidFill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899592" y="4365104"/>
            <a:ext cx="3456384" cy="15841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600" b="1" u="sng" dirty="0"/>
              <a:t>TROEVEN</a:t>
            </a:r>
            <a:br>
              <a:rPr lang="nl-NL" sz="1600" b="1" u="sng" dirty="0"/>
            </a:br>
            <a:r>
              <a:rPr lang="nl-NL" sz="1400" b="1" dirty="0"/>
              <a:t>LIGGING</a:t>
            </a:r>
            <a:br>
              <a:rPr lang="nl-NL" sz="1400" b="1" dirty="0"/>
            </a:br>
            <a:r>
              <a:rPr lang="nl-NL" sz="1400" dirty="0"/>
              <a:t>      - 8 km van de autostrade, in ‘t dal</a:t>
            </a:r>
            <a:br>
              <a:rPr lang="nl-NL" sz="1400" dirty="0"/>
            </a:br>
            <a:r>
              <a:rPr lang="nl-NL" sz="1400" dirty="0"/>
              <a:t>      - 1 km van ‘t dorp: rustig!</a:t>
            </a:r>
            <a:br>
              <a:rPr lang="nl-NL" sz="1400" dirty="0"/>
            </a:br>
            <a:r>
              <a:rPr lang="nl-NL" sz="1400" dirty="0"/>
              <a:t>      - centraal tussen de grote skigebieden</a:t>
            </a:r>
            <a:br>
              <a:rPr lang="nl-NL" sz="1400" dirty="0"/>
            </a:br>
            <a:r>
              <a:rPr lang="nl-NL" sz="1400" dirty="0"/>
              <a:t>      - transfer naar piste: 5 à 20 minuten</a:t>
            </a:r>
            <a:r>
              <a:rPr lang="nl-NL" sz="1400" b="1" dirty="0"/>
              <a:t>	</a:t>
            </a:r>
            <a:br>
              <a:rPr lang="nl-NL" sz="1400" b="1" dirty="0"/>
            </a:br>
            <a:endParaRPr lang="nl-BE" sz="1400" b="1" dirty="0"/>
          </a:p>
        </p:txBody>
      </p:sp>
    </p:spTree>
    <p:extLst>
      <p:ext uri="{BB962C8B-B14F-4D97-AF65-F5344CB8AC3E}">
        <p14:creationId xmlns:p14="http://schemas.microsoft.com/office/powerpoint/2010/main" val="2771813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00" y="1197322"/>
            <a:ext cx="4876800" cy="1781175"/>
          </a:xfrm>
        </p:spPr>
      </p:pic>
      <p:sp>
        <p:nvSpPr>
          <p:cNvPr id="4" name="Titel 1"/>
          <p:cNvSpPr txBox="1">
            <a:spLocks noGrp="1"/>
          </p:cNvSpPr>
          <p:nvPr>
            <p:ph type="title"/>
          </p:nvPr>
        </p:nvSpPr>
        <p:spPr>
          <a:xfrm>
            <a:off x="51886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>
                <a:solidFill>
                  <a:srgbClr val="00B0F0"/>
                </a:solidFill>
              </a:rPr>
              <a:t>SKIGEBIED: SPORTWELT AMADÉ</a:t>
            </a:r>
            <a:endParaRPr lang="nl-BE" b="1" dirty="0">
              <a:solidFill>
                <a:srgbClr val="00B0F0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755576" y="3140968"/>
            <a:ext cx="4032448" cy="345638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400" b="1" dirty="0"/>
              <a:t>5 GROTE AREA’S IN 1 SKIPAS</a:t>
            </a:r>
          </a:p>
          <a:p>
            <a:pPr algn="l">
              <a:lnSpc>
                <a:spcPct val="150000"/>
              </a:lnSpc>
            </a:pPr>
            <a:r>
              <a:rPr lang="nl-NL" sz="1400" dirty="0"/>
              <a:t>   -  </a:t>
            </a:r>
            <a:r>
              <a:rPr lang="nl-NL" sz="1400" dirty="0" err="1"/>
              <a:t>Salzburger</a:t>
            </a:r>
            <a:r>
              <a:rPr lang="nl-NL" sz="1400" dirty="0"/>
              <a:t> </a:t>
            </a:r>
            <a:r>
              <a:rPr lang="nl-NL" sz="1400" dirty="0" err="1"/>
              <a:t>Sportwelt</a:t>
            </a:r>
            <a:endParaRPr lang="nl-NL" sz="1400" dirty="0"/>
          </a:p>
          <a:p>
            <a:pPr algn="l">
              <a:lnSpc>
                <a:spcPct val="150000"/>
              </a:lnSpc>
            </a:pPr>
            <a:r>
              <a:rPr lang="nl-NL" sz="1400" dirty="0"/>
              <a:t>         - </a:t>
            </a:r>
            <a:r>
              <a:rPr lang="nl-NL" sz="1400" dirty="0" err="1"/>
              <a:t>Flachau</a:t>
            </a:r>
            <a:r>
              <a:rPr lang="nl-NL" sz="1400" dirty="0"/>
              <a:t> – </a:t>
            </a:r>
            <a:r>
              <a:rPr lang="nl-NL" sz="1400" dirty="0" err="1"/>
              <a:t>Wagrain</a:t>
            </a:r>
            <a:r>
              <a:rPr lang="nl-NL" sz="1400" dirty="0"/>
              <a:t> – St . Johan  </a:t>
            </a:r>
          </a:p>
          <a:p>
            <a:pPr algn="l">
              <a:lnSpc>
                <a:spcPct val="150000"/>
              </a:lnSpc>
            </a:pPr>
            <a:r>
              <a:rPr lang="nl-NL" sz="1400" dirty="0"/>
              <a:t>         - </a:t>
            </a:r>
            <a:r>
              <a:rPr lang="nl-NL" sz="1400" dirty="0" err="1"/>
              <a:t>Zauchensee</a:t>
            </a:r>
            <a:r>
              <a:rPr lang="nl-NL" sz="1400" dirty="0"/>
              <a:t> – </a:t>
            </a:r>
            <a:r>
              <a:rPr lang="nl-NL" sz="1400" dirty="0" err="1"/>
              <a:t>Flachauwinkl</a:t>
            </a:r>
            <a:r>
              <a:rPr lang="nl-NL" sz="1400" dirty="0"/>
              <a:t> – </a:t>
            </a:r>
            <a:r>
              <a:rPr lang="nl-NL" sz="1400" dirty="0" err="1"/>
              <a:t>Kleinarl</a:t>
            </a:r>
            <a:r>
              <a:rPr lang="nl-NL" sz="1400" dirty="0"/>
              <a:t>  </a:t>
            </a:r>
          </a:p>
          <a:p>
            <a:pPr algn="l">
              <a:lnSpc>
                <a:spcPct val="150000"/>
              </a:lnSpc>
            </a:pPr>
            <a:r>
              <a:rPr lang="nl-NL" sz="1400" dirty="0"/>
              <a:t>         - </a:t>
            </a:r>
            <a:r>
              <a:rPr lang="nl-NL" sz="1400" dirty="0" err="1"/>
              <a:t>Radstadt</a:t>
            </a:r>
            <a:r>
              <a:rPr lang="nl-NL" sz="1400" dirty="0"/>
              <a:t> – Altenmarkt </a:t>
            </a:r>
          </a:p>
          <a:p>
            <a:pPr algn="l">
              <a:lnSpc>
                <a:spcPct val="150000"/>
              </a:lnSpc>
            </a:pPr>
            <a:r>
              <a:rPr lang="nl-NL" sz="1400" dirty="0"/>
              <a:t>   - Dachstein – </a:t>
            </a:r>
            <a:r>
              <a:rPr lang="nl-NL" sz="1400" dirty="0" err="1"/>
              <a:t>Schladming</a:t>
            </a:r>
            <a:endParaRPr lang="nl-NL" sz="1400" dirty="0"/>
          </a:p>
          <a:p>
            <a:pPr algn="l">
              <a:lnSpc>
                <a:spcPct val="150000"/>
              </a:lnSpc>
            </a:pPr>
            <a:r>
              <a:rPr lang="nl-NL" sz="1400" dirty="0"/>
              <a:t>         - </a:t>
            </a:r>
            <a:r>
              <a:rPr lang="nl-NL" sz="1400" dirty="0" err="1"/>
              <a:t>Reiteralm</a:t>
            </a:r>
            <a:endParaRPr lang="nl-NL" sz="1400" dirty="0"/>
          </a:p>
          <a:p>
            <a:pPr algn="l">
              <a:lnSpc>
                <a:spcPct val="150000"/>
              </a:lnSpc>
            </a:pPr>
            <a:r>
              <a:rPr lang="nl-NL" sz="1400" dirty="0"/>
              <a:t>         - </a:t>
            </a:r>
            <a:r>
              <a:rPr lang="nl-NL" sz="1400" dirty="0" err="1"/>
              <a:t>Planai</a:t>
            </a:r>
            <a:r>
              <a:rPr lang="nl-NL" sz="1400" dirty="0"/>
              <a:t> – </a:t>
            </a:r>
            <a:r>
              <a:rPr lang="nl-NL" sz="1400" dirty="0" err="1"/>
              <a:t>HauserKaibling</a:t>
            </a:r>
            <a:r>
              <a:rPr lang="nl-NL" sz="1400" dirty="0"/>
              <a:t> – </a:t>
            </a:r>
            <a:r>
              <a:rPr lang="nl-NL" sz="1400" dirty="0" err="1"/>
              <a:t>Hochwurzen</a:t>
            </a:r>
            <a:r>
              <a:rPr lang="nl-NL" sz="1400" dirty="0"/>
              <a:t> </a:t>
            </a:r>
          </a:p>
          <a:p>
            <a:pPr algn="l">
              <a:lnSpc>
                <a:spcPct val="150000"/>
              </a:lnSpc>
            </a:pPr>
            <a:r>
              <a:rPr lang="nl-NL" sz="1400" dirty="0"/>
              <a:t>	  </a:t>
            </a:r>
          </a:p>
          <a:p>
            <a:pPr algn="l">
              <a:lnSpc>
                <a:spcPct val="150000"/>
              </a:lnSpc>
            </a:pPr>
            <a:r>
              <a:rPr lang="nl-NL" sz="1400" dirty="0"/>
              <a:t>   (de rest ligt te ver weg!)	</a:t>
            </a:r>
            <a:br>
              <a:rPr lang="nl-NL" sz="1400" dirty="0"/>
            </a:br>
            <a:endParaRPr lang="nl-BE" sz="1400" b="1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573016"/>
            <a:ext cx="4137495" cy="2376264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96752"/>
            <a:ext cx="3569420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81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nl-NL" b="1" dirty="0">
                <a:solidFill>
                  <a:srgbClr val="0070C0"/>
                </a:solidFill>
              </a:rPr>
              <a:t>ORGANISATIE</a:t>
            </a:r>
            <a:endParaRPr lang="nl-BE" dirty="0">
              <a:solidFill>
                <a:srgbClr val="0070C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b="1" dirty="0"/>
              <a:t>KBTS</a:t>
            </a:r>
          </a:p>
          <a:p>
            <a:r>
              <a:rPr lang="nl-NL" sz="2000" dirty="0"/>
              <a:t>pionier: 1960 tot 2000: </a:t>
            </a:r>
            <a:r>
              <a:rPr lang="nl-NL" sz="2000" dirty="0" err="1"/>
              <a:t>Eben</a:t>
            </a:r>
            <a:r>
              <a:rPr lang="nl-NL" sz="2000" dirty="0"/>
              <a:t>, </a:t>
            </a:r>
            <a:r>
              <a:rPr lang="nl-NL" sz="2000" dirty="0" err="1"/>
              <a:t>Mauterndorf</a:t>
            </a:r>
            <a:r>
              <a:rPr lang="nl-NL" sz="2000" dirty="0"/>
              <a:t> (A) – </a:t>
            </a:r>
            <a:r>
              <a:rPr lang="nl-NL" sz="2000" dirty="0" err="1"/>
              <a:t>Panchia</a:t>
            </a:r>
            <a:r>
              <a:rPr lang="nl-NL" sz="2000" dirty="0"/>
              <a:t> (I) – </a:t>
            </a:r>
            <a:r>
              <a:rPr lang="nl-NL" sz="2000" dirty="0" err="1"/>
              <a:t>Ramsau</a:t>
            </a:r>
            <a:r>
              <a:rPr lang="nl-NL" sz="2000" dirty="0"/>
              <a:t> (A)  </a:t>
            </a:r>
          </a:p>
          <a:p>
            <a:r>
              <a:rPr lang="nl-NL" sz="2000" dirty="0"/>
              <a:t>stop wegens dalende interesse  / re-start op vraag van ‘next </a:t>
            </a:r>
            <a:r>
              <a:rPr lang="nl-NL" sz="2000" dirty="0" err="1"/>
              <a:t>generation</a:t>
            </a:r>
            <a:r>
              <a:rPr lang="nl-NL" sz="2000" dirty="0"/>
              <a:t>’…</a:t>
            </a:r>
          </a:p>
          <a:p>
            <a:r>
              <a:rPr lang="nl-NL" sz="2000" dirty="0"/>
              <a:t>ski-, </a:t>
            </a:r>
            <a:r>
              <a:rPr lang="nl-NL" sz="2000" dirty="0" err="1"/>
              <a:t>skireis</a:t>
            </a:r>
            <a:r>
              <a:rPr lang="nl-NL" sz="2000" dirty="0"/>
              <a:t>-, </a:t>
            </a:r>
            <a:r>
              <a:rPr lang="nl-NL" sz="2000" dirty="0" err="1"/>
              <a:t>skiles</a:t>
            </a:r>
            <a:r>
              <a:rPr lang="nl-NL" sz="2000" dirty="0"/>
              <a:t>-ervaring uit eigen KBTS-rangen en bevriende instanties </a:t>
            </a:r>
          </a:p>
          <a:p>
            <a:pPr marL="0" indent="0">
              <a:buNone/>
            </a:pPr>
            <a:endParaRPr lang="nl-NL" sz="1000" b="1" dirty="0"/>
          </a:p>
          <a:p>
            <a:pPr marL="0" indent="0">
              <a:buNone/>
            </a:pPr>
            <a:r>
              <a:rPr lang="nl-NL" b="1" dirty="0"/>
              <a:t>STAES-VAKANTIES Mol</a:t>
            </a:r>
          </a:p>
          <a:p>
            <a:r>
              <a:rPr lang="nl-NL" sz="2000" dirty="0"/>
              <a:t>verdeler YA!-jeugdhotels voor België </a:t>
            </a:r>
            <a:r>
              <a:rPr lang="nl-NL" sz="1600" dirty="0"/>
              <a:t>(van 1960 tot 1984 skiede KBTS met YA!)</a:t>
            </a:r>
          </a:p>
          <a:p>
            <a:r>
              <a:rPr lang="nl-NL" sz="2000" dirty="0"/>
              <a:t>zorgt voor contracten met hotel, skipassen, logistieke steun, monitoren</a:t>
            </a:r>
          </a:p>
          <a:p>
            <a:r>
              <a:rPr lang="nl-NL" sz="2000" dirty="0"/>
              <a:t>Els is hier één van de hoofdmonitoren sedert studententijd </a:t>
            </a:r>
          </a:p>
          <a:p>
            <a:endParaRPr lang="nl-NL" sz="1000" dirty="0"/>
          </a:p>
          <a:p>
            <a:pPr marL="0" indent="0">
              <a:buNone/>
            </a:pPr>
            <a:r>
              <a:rPr lang="nl-NL" b="1" dirty="0"/>
              <a:t>YOUNG AUSTRIA </a:t>
            </a:r>
          </a:p>
          <a:p>
            <a:r>
              <a:rPr lang="nl-NL" sz="2000" dirty="0"/>
              <a:t>de betere jeugdhotels: comfort, ligging, eten, personeel, service,…</a:t>
            </a:r>
          </a:p>
          <a:p>
            <a:endParaRPr lang="nl-NL" sz="20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852936"/>
            <a:ext cx="2070790" cy="731823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48" y="4725144"/>
            <a:ext cx="2697882" cy="59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67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nl-NL" b="1" dirty="0">
                <a:solidFill>
                  <a:srgbClr val="0070C0"/>
                </a:solidFill>
              </a:rPr>
              <a:t>BEGELEIDING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>
              <a:buNone/>
            </a:pPr>
            <a:r>
              <a:rPr lang="nl-NL" b="1" dirty="0"/>
              <a:t>KAMPLEIDING</a:t>
            </a:r>
          </a:p>
          <a:p>
            <a:pPr marL="0" indent="0">
              <a:buNone/>
            </a:pPr>
            <a:r>
              <a:rPr lang="nl-NL" sz="2400" dirty="0"/>
              <a:t>Els </a:t>
            </a:r>
          </a:p>
          <a:p>
            <a:pPr lvl="1"/>
            <a:r>
              <a:rPr lang="nl-NL" sz="2000" dirty="0"/>
              <a:t>algemene leiding</a:t>
            </a:r>
          </a:p>
          <a:p>
            <a:pPr lvl="1"/>
            <a:r>
              <a:rPr lang="nl-NL" sz="2000" dirty="0"/>
              <a:t>skimonitor</a:t>
            </a:r>
          </a:p>
          <a:p>
            <a:pPr lvl="1"/>
            <a:r>
              <a:rPr lang="nl-NL" sz="2000" dirty="0"/>
              <a:t>coördinatie: skiën, avondactiviteiten,… </a:t>
            </a:r>
          </a:p>
          <a:p>
            <a:pPr marL="0" indent="0">
              <a:buNone/>
            </a:pPr>
            <a:r>
              <a:rPr lang="nl-NL" sz="2400" dirty="0"/>
              <a:t>Skimonitoren</a:t>
            </a:r>
            <a:endParaRPr lang="nl-NL" sz="2000" dirty="0"/>
          </a:p>
          <a:p>
            <a:pPr lvl="1"/>
            <a:r>
              <a:rPr lang="nl-NL" sz="2000" dirty="0"/>
              <a:t>met specifieke ski-opleiding</a:t>
            </a:r>
          </a:p>
          <a:p>
            <a:pPr lvl="1"/>
            <a:r>
              <a:rPr lang="nl-NL" sz="2000" dirty="0"/>
              <a:t>met ervaring in ski- &amp; -les geven aan jongeren</a:t>
            </a:r>
          </a:p>
          <a:p>
            <a:pPr lvl="1"/>
            <a:r>
              <a:rPr lang="nl-NL" sz="2000" dirty="0"/>
              <a:t>uit eigen KBTS-rangen en uit kennissenkring</a:t>
            </a:r>
          </a:p>
          <a:p>
            <a:pPr marL="57150" indent="0">
              <a:buNone/>
            </a:pPr>
            <a:r>
              <a:rPr lang="nl-NL" sz="2400" dirty="0"/>
              <a:t>‘</a:t>
            </a:r>
            <a:r>
              <a:rPr lang="nl-NL" sz="2400" dirty="0" err="1"/>
              <a:t>Één</a:t>
            </a:r>
            <a:r>
              <a:rPr lang="nl-NL" sz="2400" dirty="0"/>
              <a:t> Reddende Engel’</a:t>
            </a:r>
            <a:endParaRPr lang="nl-NL" sz="2000" dirty="0"/>
          </a:p>
          <a:p>
            <a:pPr marL="800100" lvl="1"/>
            <a:r>
              <a:rPr lang="nl-NL" sz="2000" dirty="0"/>
              <a:t>oplosser van alle niet-ski-gerelateerde problemen! 	</a:t>
            </a:r>
          </a:p>
        </p:txBody>
      </p:sp>
    </p:spTree>
    <p:extLst>
      <p:ext uri="{BB962C8B-B14F-4D97-AF65-F5344CB8AC3E}">
        <p14:creationId xmlns:p14="http://schemas.microsoft.com/office/powerpoint/2010/main" val="78067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nl-NL" b="1" dirty="0">
                <a:solidFill>
                  <a:srgbClr val="00B0F0"/>
                </a:solidFill>
              </a:rPr>
              <a:t>SKI-PROGRAMMA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/>
          </a:bodyPr>
          <a:lstStyle/>
          <a:p>
            <a:r>
              <a:rPr lang="nl-NL" sz="2800" dirty="0">
                <a:solidFill>
                  <a:srgbClr val="0070C0"/>
                </a:solidFill>
              </a:rPr>
              <a:t>6 dagen skipas (zondag – vrijdag)</a:t>
            </a:r>
          </a:p>
          <a:p>
            <a:pPr lvl="1"/>
            <a:r>
              <a:rPr lang="nl-NL" sz="2200" dirty="0"/>
              <a:t>de skipas begint al daags voordien (= zaterdag) om 15.00 uur</a:t>
            </a:r>
          </a:p>
          <a:p>
            <a:r>
              <a:rPr lang="nl-NL" sz="2800" dirty="0">
                <a:solidFill>
                  <a:srgbClr val="0070C0"/>
                </a:solidFill>
              </a:rPr>
              <a:t>verkenning van de hele regio</a:t>
            </a:r>
            <a:r>
              <a:rPr lang="nl-NL" sz="2800" dirty="0"/>
              <a:t> </a:t>
            </a:r>
            <a:r>
              <a:rPr lang="nl-NL" sz="2200" dirty="0"/>
              <a:t>in functie van drukte, weer, … </a:t>
            </a:r>
          </a:p>
          <a:p>
            <a:r>
              <a:rPr lang="nl-NL" sz="2800" dirty="0">
                <a:solidFill>
                  <a:srgbClr val="0070C0"/>
                </a:solidFill>
              </a:rPr>
              <a:t>skilessen:</a:t>
            </a:r>
            <a:r>
              <a:rPr lang="nl-NL" sz="2800" dirty="0"/>
              <a:t> </a:t>
            </a:r>
          </a:p>
          <a:p>
            <a:pPr lvl="1"/>
            <a:r>
              <a:rPr lang="nl-NL" sz="2200" dirty="0"/>
              <a:t>monitoren met specifieke ski-opleiding</a:t>
            </a:r>
          </a:p>
          <a:p>
            <a:pPr lvl="1"/>
            <a:r>
              <a:rPr lang="nl-NL" sz="2200" dirty="0"/>
              <a:t>techniek </a:t>
            </a:r>
            <a:r>
              <a:rPr lang="nl-NL" sz="2200" dirty="0" err="1"/>
              <a:t>i.f.v</a:t>
            </a:r>
            <a:r>
              <a:rPr lang="nl-NL" sz="2200" dirty="0"/>
              <a:t>. beter, veiliger, efficiënter skiën</a:t>
            </a:r>
          </a:p>
          <a:p>
            <a:r>
              <a:rPr lang="nl-NL" sz="2800" dirty="0">
                <a:solidFill>
                  <a:srgbClr val="0070C0"/>
                </a:solidFill>
              </a:rPr>
              <a:t>begeleid skiën: </a:t>
            </a:r>
          </a:p>
          <a:p>
            <a:pPr lvl="1"/>
            <a:r>
              <a:rPr lang="nl-NL" sz="2200" dirty="0"/>
              <a:t>vriendengroepjes</a:t>
            </a:r>
          </a:p>
          <a:p>
            <a:pPr lvl="1"/>
            <a:r>
              <a:rPr lang="nl-NL" sz="2200" dirty="0"/>
              <a:t>1 monitor begeleidt : ‘t gezonde verstand van de bende…</a:t>
            </a:r>
          </a:p>
          <a:p>
            <a:r>
              <a:rPr lang="nl-NL" sz="2800" dirty="0">
                <a:solidFill>
                  <a:srgbClr val="0070C0"/>
                </a:solidFill>
              </a:rPr>
              <a:t>pauzes:</a:t>
            </a:r>
          </a:p>
          <a:p>
            <a:pPr lvl="1"/>
            <a:r>
              <a:rPr lang="nl-NL" sz="2200" dirty="0"/>
              <a:t>middagpauze van ongeveer 1 uur: terras – lunchpakket – picknick </a:t>
            </a:r>
          </a:p>
          <a:p>
            <a:pPr lvl="1"/>
            <a:r>
              <a:rPr lang="nl-NL" sz="2200" dirty="0"/>
              <a:t>voor- en/of namiddag: korte toilet- en drinkpauze volgens noodzaak </a:t>
            </a:r>
          </a:p>
          <a:p>
            <a:pPr lvl="1"/>
            <a:endParaRPr lang="nl-NL" dirty="0"/>
          </a:p>
          <a:p>
            <a:endParaRPr lang="nl-NL" dirty="0"/>
          </a:p>
          <a:p>
            <a:pPr lvl="1"/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657475"/>
            <a:ext cx="2355180" cy="122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967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00B050"/>
                </a:solidFill>
              </a:rPr>
              <a:t>APRÈS-SKI - PROGRAMMA</a:t>
            </a:r>
            <a:endParaRPr lang="nl-BE" dirty="0">
              <a:solidFill>
                <a:srgbClr val="00B05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nl-NL" sz="2800" b="1" dirty="0">
                <a:solidFill>
                  <a:srgbClr val="00B050"/>
                </a:solidFill>
              </a:rPr>
              <a:t>Avondactiviteiten à la KBTS…</a:t>
            </a:r>
            <a:endParaRPr lang="nl-NL" sz="2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rgbClr val="00B050"/>
                </a:solidFill>
              </a:rPr>
              <a:t>	</a:t>
            </a:r>
            <a:r>
              <a:rPr lang="nl-NL" sz="2000" dirty="0"/>
              <a:t>- team-</a:t>
            </a:r>
            <a:r>
              <a:rPr lang="nl-NL" sz="2000" dirty="0" err="1"/>
              <a:t>trophy</a:t>
            </a:r>
            <a:r>
              <a:rPr lang="nl-NL" sz="2000" dirty="0"/>
              <a:t> / </a:t>
            </a:r>
            <a:r>
              <a:rPr lang="nl-NL" sz="2000" dirty="0" err="1"/>
              <a:t>austria</a:t>
            </a:r>
            <a:r>
              <a:rPr lang="nl-NL" sz="2000" dirty="0"/>
              <a:t>-cup</a:t>
            </a:r>
          </a:p>
          <a:p>
            <a:pPr marL="0" indent="0">
              <a:buNone/>
            </a:pPr>
            <a:r>
              <a:rPr lang="nl-NL" sz="2000" dirty="0"/>
              <a:t>	- quiz</a:t>
            </a:r>
          </a:p>
          <a:p>
            <a:pPr marL="0" indent="0">
              <a:buNone/>
            </a:pPr>
            <a:r>
              <a:rPr lang="nl-NL" sz="2000" dirty="0"/>
              <a:t>	- </a:t>
            </a:r>
            <a:r>
              <a:rPr lang="nl-NL" sz="2000" dirty="0" err="1"/>
              <a:t>Cluedo</a:t>
            </a:r>
            <a:endParaRPr lang="nl-NL" sz="2000" dirty="0"/>
          </a:p>
          <a:p>
            <a:pPr marL="0" indent="0">
              <a:buNone/>
            </a:pPr>
            <a:r>
              <a:rPr lang="nl-NL" sz="2000" dirty="0"/>
              <a:t>	- spelletjes-avond (breng je favoriet mee! )</a:t>
            </a:r>
          </a:p>
          <a:p>
            <a:pPr marL="0" indent="0">
              <a:buNone/>
            </a:pPr>
            <a:r>
              <a:rPr lang="nl-NL" sz="2000" b="1" dirty="0">
                <a:solidFill>
                  <a:srgbClr val="00B050"/>
                </a:solidFill>
              </a:rPr>
              <a:t>				</a:t>
            </a:r>
            <a:r>
              <a:rPr lang="nl-NL" sz="2800" b="1" dirty="0">
                <a:solidFill>
                  <a:srgbClr val="00B050"/>
                </a:solidFill>
              </a:rPr>
              <a:t>Rode-draad-animatie</a:t>
            </a:r>
          </a:p>
          <a:p>
            <a:pPr lvl="8"/>
            <a:r>
              <a:rPr lang="nl-NL" dirty="0"/>
              <a:t>KBTS-SKI-KRAK</a:t>
            </a:r>
          </a:p>
          <a:p>
            <a:pPr lvl="8"/>
            <a:r>
              <a:rPr lang="nl-NL" dirty="0" err="1"/>
              <a:t>Gotcha</a:t>
            </a:r>
            <a:r>
              <a:rPr lang="nl-NL" dirty="0"/>
              <a:t>  !!!!	</a:t>
            </a:r>
            <a:r>
              <a:rPr lang="nl-NL" sz="1600" b="1" dirty="0"/>
              <a:t>										</a:t>
            </a:r>
            <a:endParaRPr lang="nl-NL" sz="12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316" y="1417638"/>
            <a:ext cx="2180995" cy="201136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425386"/>
            <a:ext cx="233362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53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l-NL" dirty="0"/>
              <a:t>SFEERBEELDEN…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35805"/>
            <a:ext cx="2857500" cy="1600200"/>
          </a:xfr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013" y="4927492"/>
            <a:ext cx="2343433" cy="1598222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35905"/>
            <a:ext cx="3802242" cy="2534828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846" y="4927492"/>
            <a:ext cx="2401699" cy="159822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941538"/>
            <a:ext cx="2380592" cy="1584176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94002"/>
            <a:ext cx="2880320" cy="189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335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nl-NL" b="1" dirty="0">
                <a:solidFill>
                  <a:srgbClr val="FF0000"/>
                </a:solidFill>
              </a:rPr>
              <a:t>FINANCIËN… (onder voorbehoud)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1 025 € voor:</a:t>
            </a:r>
          </a:p>
          <a:p>
            <a:pPr lvl="1"/>
            <a:r>
              <a:rPr lang="nl-NL" sz="2000" dirty="0"/>
              <a:t>Busreis + transfers</a:t>
            </a:r>
          </a:p>
          <a:p>
            <a:pPr lvl="1"/>
            <a:r>
              <a:rPr lang="nl-NL" sz="2000" dirty="0"/>
              <a:t>Eten vanaf ontbijt zaterdag tot avondeten vrijdag</a:t>
            </a:r>
          </a:p>
          <a:p>
            <a:pPr lvl="1"/>
            <a:r>
              <a:rPr lang="nl-NL" sz="2000" dirty="0"/>
              <a:t>Drank aan tafel (water)</a:t>
            </a:r>
          </a:p>
          <a:p>
            <a:pPr lvl="1"/>
            <a:r>
              <a:rPr lang="nl-NL" sz="2000" dirty="0"/>
              <a:t>Vieruurtje </a:t>
            </a:r>
          </a:p>
          <a:p>
            <a:pPr lvl="1"/>
            <a:r>
              <a:rPr lang="nl-NL" sz="2000" dirty="0"/>
              <a:t>Skilessen en begeleiding 24/7</a:t>
            </a:r>
          </a:p>
          <a:p>
            <a:pPr lvl="1"/>
            <a:r>
              <a:rPr lang="nl-NL" sz="2000" dirty="0"/>
              <a:t>Avondactiviteiten</a:t>
            </a:r>
          </a:p>
          <a:p>
            <a:pPr marL="0" indent="0">
              <a:buNone/>
            </a:pPr>
            <a:r>
              <a:rPr lang="nl-NL" sz="2400" b="1" dirty="0"/>
              <a:t>niet inbegrepen</a:t>
            </a:r>
          </a:p>
          <a:p>
            <a:pPr lvl="1"/>
            <a:r>
              <a:rPr lang="nl-NL" sz="2000" dirty="0"/>
              <a:t>drank/snoepen buiten maaltijden</a:t>
            </a:r>
          </a:p>
          <a:p>
            <a:pPr lvl="1"/>
            <a:r>
              <a:rPr lang="nl-NL" sz="2000" dirty="0"/>
              <a:t>huur skimateriaal (op voorhand te betalen) (maten doorgeven)</a:t>
            </a:r>
          </a:p>
          <a:p>
            <a:pPr lvl="2"/>
            <a:r>
              <a:rPr lang="nl-NL" sz="1600" dirty="0"/>
              <a:t>ski’s  42 €;</a:t>
            </a:r>
          </a:p>
          <a:p>
            <a:pPr lvl="2"/>
            <a:r>
              <a:rPr lang="nl-NL" sz="1600" dirty="0"/>
              <a:t>schoenen 27 €; </a:t>
            </a:r>
          </a:p>
          <a:p>
            <a:pPr lvl="2"/>
            <a:r>
              <a:rPr lang="nl-NL" sz="1600" dirty="0"/>
              <a:t>helm 8 €:</a:t>
            </a:r>
            <a:endParaRPr lang="nl-BE" sz="20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4" t="43636" r="-1697" b="5818"/>
          <a:stretch/>
        </p:blipFill>
        <p:spPr>
          <a:xfrm>
            <a:off x="4891795" y="5085184"/>
            <a:ext cx="4020141" cy="1551144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49" b="7483"/>
          <a:stretch/>
        </p:blipFill>
        <p:spPr>
          <a:xfrm>
            <a:off x="6546141" y="1412776"/>
            <a:ext cx="2356164" cy="161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357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nl-NL" b="1" dirty="0">
                <a:solidFill>
                  <a:srgbClr val="FF0000"/>
                </a:solidFill>
              </a:rPr>
              <a:t>VERZEKERINGEN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72608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nl-NL" sz="2800" dirty="0"/>
              <a:t>U zorgt voor: </a:t>
            </a:r>
          </a:p>
          <a:p>
            <a:pPr lvl="1"/>
            <a:r>
              <a:rPr lang="nl-NL" sz="1800" dirty="0"/>
              <a:t>Europese ziekteverzekeringskaart Ziekenfonds </a:t>
            </a:r>
          </a:p>
          <a:p>
            <a:pPr lvl="2"/>
            <a:r>
              <a:rPr lang="nl-NL" sz="1600" dirty="0"/>
              <a:t>op naam van deelnemer, nog geldige data!</a:t>
            </a:r>
          </a:p>
          <a:p>
            <a:pPr lvl="2"/>
            <a:r>
              <a:rPr lang="nl-NL" sz="1600" dirty="0"/>
              <a:t>hospitalisatie, bijstand, repatriëring bij ongeval of ziekte </a:t>
            </a:r>
          </a:p>
          <a:p>
            <a:pPr lvl="2"/>
            <a:r>
              <a:rPr lang="nl-NL" sz="1600" dirty="0"/>
              <a:t>niet? eigen reisverzekering afsluiten en ons de nodige documenten voor vertrek bezorgen</a:t>
            </a:r>
          </a:p>
          <a:p>
            <a:pPr lvl="1"/>
            <a:r>
              <a:rPr lang="nl-NL" sz="1800" dirty="0"/>
              <a:t>Indien gewenst: annuleringsverzekering / extra persoonlijke verzekering voor bagage, diefstal, …</a:t>
            </a:r>
          </a:p>
          <a:p>
            <a:pPr marL="57150" indent="0">
              <a:buNone/>
            </a:pPr>
            <a:r>
              <a:rPr lang="nl-NL" sz="2200" i="1" dirty="0"/>
              <a:t>Deze verzekering via het ziekenfonds dekt op een (kleine) franchise na, alle kosten van ongevallen en ziekte in het buitenland. Ook repatriëring indien nodig wegens ziekte of ongeval. </a:t>
            </a:r>
          </a:p>
          <a:p>
            <a:pPr marL="57150" indent="0">
              <a:buNone/>
            </a:pPr>
            <a:endParaRPr lang="nl-NL" sz="2200" i="1" dirty="0"/>
          </a:p>
          <a:p>
            <a:pPr marL="57150" indent="0">
              <a:buNone/>
            </a:pPr>
            <a:r>
              <a:rPr lang="nl-NL" sz="2200" dirty="0"/>
              <a:t>Wanneer een deelnemer betrokken geraakt bij een voorval waarbij er schade geleden wordt door derden, zal dit geregeld moeten worden via </a:t>
            </a:r>
            <a:r>
              <a:rPr lang="nl-NL" sz="2200"/>
              <a:t>de persoonlijke familiale </a:t>
            </a:r>
            <a:r>
              <a:rPr lang="nl-NL" sz="2200" dirty="0"/>
              <a:t>polis.</a:t>
            </a:r>
          </a:p>
          <a:p>
            <a:pPr marL="57150" indent="0">
              <a:buNone/>
            </a:pPr>
            <a:endParaRPr lang="nl-NL" sz="2200" i="1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052736"/>
            <a:ext cx="1718855" cy="1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49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u="sng" dirty="0"/>
              <a:t>vrijdag 28 februari</a:t>
            </a:r>
          </a:p>
          <a:p>
            <a:pPr marL="400050" lvl="1" indent="0">
              <a:buNone/>
            </a:pPr>
            <a:r>
              <a:rPr lang="nl-NL" sz="1600" dirty="0"/>
              <a:t>20.00 uur	verzamelen  (</a:t>
            </a:r>
            <a:r>
              <a:rPr lang="nl-NL" sz="1600" dirty="0" err="1"/>
              <a:t>Mariënborg</a:t>
            </a:r>
            <a:r>
              <a:rPr lang="nl-NL" sz="1600" dirty="0"/>
              <a:t> ?) en bus inladen</a:t>
            </a:r>
          </a:p>
          <a:p>
            <a:pPr marL="400050" lvl="1" indent="0">
              <a:buNone/>
            </a:pPr>
            <a:r>
              <a:rPr lang="nl-NL" sz="1600" dirty="0"/>
              <a:t>20.30 uur	vertrek…</a:t>
            </a:r>
          </a:p>
          <a:p>
            <a:pPr marL="400050" lvl="1" indent="0">
              <a:buNone/>
            </a:pPr>
            <a:r>
              <a:rPr lang="nl-NL" sz="1600" dirty="0"/>
              <a:t>	Bus van De Polder, 2 chauffeurs </a:t>
            </a:r>
          </a:p>
          <a:p>
            <a:pPr marL="0" indent="0">
              <a:buNone/>
            </a:pPr>
            <a:r>
              <a:rPr lang="nl-NL" sz="2400" u="sng" dirty="0"/>
              <a:t>zaterdag 1 maart</a:t>
            </a:r>
          </a:p>
          <a:p>
            <a:pPr marL="400050" lvl="1" indent="0">
              <a:buNone/>
            </a:pPr>
            <a:r>
              <a:rPr lang="nl-NL" sz="1600" dirty="0"/>
              <a:t>07.00 uur	stop met ontbijt: KBTS voorziet chocoladebroodje/sandwich met kaas of 		choco, fruitsap en chocomelk</a:t>
            </a:r>
          </a:p>
          <a:p>
            <a:pPr marL="400050" lvl="1" indent="0">
              <a:buNone/>
            </a:pPr>
            <a:r>
              <a:rPr lang="nl-NL" sz="1600" dirty="0"/>
              <a:t>??.00 uur ?	aankomst </a:t>
            </a:r>
            <a:r>
              <a:rPr lang="nl-NL" sz="1600" dirty="0" err="1"/>
              <a:t>Simonyhof</a:t>
            </a:r>
            <a:endParaRPr lang="nl-NL" sz="1600" dirty="0"/>
          </a:p>
          <a:p>
            <a:pPr marL="400050" lvl="1" indent="0">
              <a:buNone/>
            </a:pPr>
            <a:r>
              <a:rPr lang="nl-NL" sz="1600" dirty="0"/>
              <a:t>		afhankelijk van tijdstip en beschikbaarheid kamers: wandeling, chill-out,…</a:t>
            </a:r>
          </a:p>
          <a:p>
            <a:pPr marL="400050" lvl="1" indent="0">
              <a:buNone/>
            </a:pPr>
            <a:r>
              <a:rPr lang="nl-NL" sz="1600" dirty="0"/>
              <a:t>12.00 uur	middageten</a:t>
            </a:r>
          </a:p>
          <a:p>
            <a:pPr marL="400050" lvl="1" indent="0">
              <a:buNone/>
            </a:pPr>
            <a:r>
              <a:rPr lang="nl-NL" sz="1600" dirty="0"/>
              <a:t>13.00 uur	vertrek te voet naar skipiste en verhuur</a:t>
            </a:r>
          </a:p>
          <a:p>
            <a:pPr marL="400050" lvl="1" indent="0">
              <a:buNone/>
            </a:pPr>
            <a:r>
              <a:rPr lang="nl-NL" sz="1600" dirty="0"/>
              <a:t>15.00 uur	‘</a:t>
            </a:r>
            <a:r>
              <a:rPr lang="nl-NL" sz="1600" dirty="0" err="1"/>
              <a:t>inskiën</a:t>
            </a:r>
            <a:r>
              <a:rPr lang="nl-NL" sz="1600" dirty="0"/>
              <a:t>’ op skipistes </a:t>
            </a:r>
            <a:r>
              <a:rPr lang="nl-NL" sz="1600" dirty="0" err="1"/>
              <a:t>Radstadt</a:t>
            </a:r>
            <a:r>
              <a:rPr lang="nl-NL" sz="1600" dirty="0"/>
              <a:t> – Altenmarkt </a:t>
            </a:r>
          </a:p>
          <a:p>
            <a:pPr marL="400050" lvl="1" indent="0">
              <a:buNone/>
            </a:pPr>
            <a:r>
              <a:rPr lang="nl-NL" sz="1600" dirty="0"/>
              <a:t>16.30 uur	terug naar </a:t>
            </a:r>
            <a:r>
              <a:rPr lang="nl-NL" sz="1600" dirty="0" err="1"/>
              <a:t>Simonyhof</a:t>
            </a:r>
            <a:r>
              <a:rPr lang="nl-NL" sz="1600" dirty="0"/>
              <a:t> – douchen  </a:t>
            </a:r>
          </a:p>
          <a:p>
            <a:pPr marL="400050" lvl="1" indent="0">
              <a:buNone/>
            </a:pPr>
            <a:r>
              <a:rPr lang="nl-NL" sz="1600" dirty="0"/>
              <a:t>18.15 uur	avondeten		</a:t>
            </a:r>
          </a:p>
          <a:p>
            <a:pPr marL="0" indent="0">
              <a:buNone/>
            </a:pPr>
            <a:r>
              <a:rPr lang="nl-NL" sz="2400" u="sng" dirty="0"/>
              <a:t>zondag 2 – donderdag 6 maart</a:t>
            </a:r>
          </a:p>
          <a:p>
            <a:pPr marL="0" lvl="1" indent="0">
              <a:buNone/>
            </a:pPr>
            <a:r>
              <a:rPr lang="nl-NL" sz="1600" dirty="0"/>
              <a:t>         zie ‘dagindeling’  </a:t>
            </a:r>
          </a:p>
          <a:p>
            <a:pPr marL="0" indent="0">
              <a:buNone/>
            </a:pPr>
            <a:endParaRPr lang="nl-NL" sz="2400" u="sng" dirty="0"/>
          </a:p>
          <a:p>
            <a:pPr marL="400050" lvl="1" indent="0">
              <a:buNone/>
            </a:pPr>
            <a:endParaRPr lang="nl-BE" sz="1400" i="1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nl-NL" b="1" dirty="0">
                <a:solidFill>
                  <a:srgbClr val="FF0000"/>
                </a:solidFill>
              </a:rPr>
              <a:t>VERLOOP VAN DE REIS</a:t>
            </a:r>
            <a:endParaRPr lang="nl-BE" b="1" dirty="0">
              <a:solidFill>
                <a:srgbClr val="FF0000"/>
              </a:solidFill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206" y="4077072"/>
            <a:ext cx="2154276" cy="2424726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16C0F5E9-B303-E30F-D9C4-F844912FE5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2"/>
          <a:stretch/>
        </p:blipFill>
        <p:spPr>
          <a:xfrm>
            <a:off x="6812007" y="908720"/>
            <a:ext cx="1882552" cy="131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78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nl-NL" b="1" dirty="0">
                <a:solidFill>
                  <a:srgbClr val="FF0000"/>
                </a:solidFill>
              </a:rPr>
              <a:t>DAGINDELING</a:t>
            </a:r>
            <a:endParaRPr lang="nl-BE" b="1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7.30 u	wekken</a:t>
            </a:r>
          </a:p>
          <a:p>
            <a:pPr marL="0" indent="0">
              <a:buNone/>
            </a:pPr>
            <a:r>
              <a:rPr lang="nl-NL" sz="2000" dirty="0"/>
              <a:t>8.00 u	ontbijt + lunchpakket maken</a:t>
            </a:r>
          </a:p>
          <a:p>
            <a:pPr marL="0" indent="0">
              <a:buNone/>
            </a:pPr>
            <a:r>
              <a:rPr lang="nl-NL" sz="2000" dirty="0"/>
              <a:t>8.45 u 	vertrek naar skipiste</a:t>
            </a:r>
          </a:p>
          <a:p>
            <a:pPr marL="0" indent="0">
              <a:buNone/>
            </a:pPr>
            <a:r>
              <a:rPr lang="nl-NL" sz="2000" dirty="0"/>
              <a:t>9.15 u	</a:t>
            </a:r>
            <a:r>
              <a:rPr lang="nl-NL" sz="2000" dirty="0" err="1"/>
              <a:t>skiles</a:t>
            </a:r>
            <a:r>
              <a:rPr lang="nl-NL" sz="2000" dirty="0"/>
              <a:t> in niveaugroepen</a:t>
            </a:r>
          </a:p>
          <a:p>
            <a:pPr marL="0" indent="0">
              <a:buNone/>
            </a:pPr>
            <a:r>
              <a:rPr lang="nl-NL" sz="2000" dirty="0"/>
              <a:t>12.00 u	middagpauze </a:t>
            </a:r>
          </a:p>
          <a:p>
            <a:pPr marL="0" indent="0">
              <a:buNone/>
            </a:pPr>
            <a:r>
              <a:rPr lang="nl-NL" sz="2000" dirty="0"/>
              <a:t>13.00 u	begeleid skiën met vriendengroepjes + monitor</a:t>
            </a:r>
          </a:p>
          <a:p>
            <a:pPr marL="0" indent="0">
              <a:buNone/>
            </a:pPr>
            <a:r>
              <a:rPr lang="nl-NL" sz="2000" dirty="0"/>
              <a:t>16.30 u	vertrek bus naar </a:t>
            </a:r>
            <a:r>
              <a:rPr lang="nl-NL" sz="2000" dirty="0" err="1"/>
              <a:t>Simonyhof</a:t>
            </a:r>
            <a:endParaRPr lang="nl-NL" sz="2000" dirty="0"/>
          </a:p>
          <a:p>
            <a:pPr marL="0" indent="0">
              <a:buNone/>
            </a:pPr>
            <a:r>
              <a:rPr lang="nl-NL" sz="2000" dirty="0"/>
              <a:t>17.00 u	sporthalletje, douchen, chillen, …</a:t>
            </a:r>
          </a:p>
          <a:p>
            <a:pPr marL="0" indent="0">
              <a:buNone/>
            </a:pPr>
            <a:r>
              <a:rPr lang="nl-NL" sz="2000" dirty="0"/>
              <a:t>18.15 u	avondeten</a:t>
            </a:r>
          </a:p>
          <a:p>
            <a:pPr marL="0" indent="0">
              <a:buNone/>
            </a:pPr>
            <a:r>
              <a:rPr lang="nl-NL" sz="2000" dirty="0"/>
              <a:t>19.30 u	avondactiviteit</a:t>
            </a:r>
          </a:p>
          <a:p>
            <a:pPr marL="0" indent="0">
              <a:buNone/>
            </a:pPr>
            <a:r>
              <a:rPr lang="nl-NL" sz="2000" dirty="0"/>
              <a:t>21.30 u	licht uit 2013</a:t>
            </a:r>
          </a:p>
          <a:p>
            <a:pPr marL="0" indent="0">
              <a:buNone/>
            </a:pPr>
            <a:r>
              <a:rPr lang="nl-NL" sz="2000" dirty="0"/>
              <a:t>21.45 u	licht uit 2012-2011</a:t>
            </a:r>
          </a:p>
          <a:p>
            <a:pPr marL="0" indent="0">
              <a:buNone/>
            </a:pPr>
            <a:r>
              <a:rPr lang="nl-NL" sz="2000" dirty="0"/>
              <a:t>22.15 u	licht uit 2010-2008</a:t>
            </a:r>
          </a:p>
          <a:p>
            <a:pPr marL="0" indent="0">
              <a:buNone/>
            </a:pPr>
            <a:r>
              <a:rPr lang="nl-NL" sz="2000" dirty="0"/>
              <a:t>AANPASSINGEN MOGELIJK…   </a:t>
            </a:r>
            <a:endParaRPr lang="nl-BE" sz="20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4" r="5584" b="11362"/>
          <a:stretch/>
        </p:blipFill>
        <p:spPr>
          <a:xfrm>
            <a:off x="5680395" y="3789040"/>
            <a:ext cx="2175164" cy="182972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772" y="1412776"/>
            <a:ext cx="438892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11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467544" y="404664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u="sng" dirty="0"/>
              <a:t>vrijdag 7 maart</a:t>
            </a:r>
          </a:p>
          <a:p>
            <a:pPr marL="400050" lvl="1" indent="0">
              <a:buNone/>
            </a:pPr>
            <a:r>
              <a:rPr lang="nl-NL" sz="2000" dirty="0" err="1"/>
              <a:t>dagverloop</a:t>
            </a:r>
            <a:r>
              <a:rPr lang="nl-NL" sz="2000" dirty="0"/>
              <a:t> idem voorgaande dagen</a:t>
            </a:r>
          </a:p>
          <a:p>
            <a:pPr marL="742950" lvl="1" indent="-342900">
              <a:buFontTx/>
              <a:buChar char="-"/>
            </a:pPr>
            <a:r>
              <a:rPr lang="nl-NL" sz="2000" dirty="0"/>
              <a:t>pré-inpak van de koffers op donderdagvond </a:t>
            </a:r>
          </a:p>
          <a:p>
            <a:pPr marL="742950" lvl="1" indent="-342900">
              <a:buFontTx/>
              <a:buChar char="-"/>
            </a:pPr>
            <a:r>
              <a:rPr lang="nl-NL" sz="2000" dirty="0"/>
              <a:t>huurmateriaal inleveren in </a:t>
            </a:r>
            <a:r>
              <a:rPr lang="nl-NL" sz="2000" dirty="0" err="1"/>
              <a:t>Radstadt</a:t>
            </a:r>
            <a:endParaRPr lang="nl-NL" sz="2000" dirty="0"/>
          </a:p>
          <a:p>
            <a:pPr marL="742950" lvl="1" indent="-342900">
              <a:buFontTx/>
              <a:buChar char="-"/>
            </a:pPr>
            <a:r>
              <a:rPr lang="nl-NL" sz="2000" dirty="0"/>
              <a:t>na het skiën: douchen en koffers pakken</a:t>
            </a:r>
          </a:p>
          <a:p>
            <a:pPr marL="742950" lvl="1" indent="-342900">
              <a:buFontTx/>
              <a:buChar char="-"/>
            </a:pPr>
            <a:r>
              <a:rPr lang="nl-NL" sz="2000" dirty="0"/>
              <a:t>vertrek huiswaarts rond 20.00 uur, na ‘t avondeten  </a:t>
            </a:r>
          </a:p>
          <a:p>
            <a:endParaRPr lang="nl-NL" sz="2400" u="sng" dirty="0"/>
          </a:p>
          <a:p>
            <a:r>
              <a:rPr lang="nl-NL" sz="2400" u="sng" dirty="0"/>
              <a:t>zaterdag 8 maart</a:t>
            </a:r>
          </a:p>
          <a:p>
            <a:pPr marL="400050" lvl="1" indent="0">
              <a:buNone/>
            </a:pPr>
            <a:r>
              <a:rPr lang="nl-NL" sz="2000" dirty="0"/>
              <a:t>vermoedelijke thuiskomst rond 8.00 uur in ? Edegem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952436"/>
            <a:ext cx="2409825" cy="1895475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763" y="382861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407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611560" y="260649"/>
            <a:ext cx="7772400" cy="72008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>
                <a:solidFill>
                  <a:srgbClr val="FF0000"/>
                </a:solidFill>
              </a:rPr>
              <a:t>BAGAGE</a:t>
            </a:r>
            <a:endParaRPr lang="nl-BE" dirty="0"/>
          </a:p>
        </p:txBody>
      </p:sp>
      <p:sp>
        <p:nvSpPr>
          <p:cNvPr id="3" name="Rechthoek 2"/>
          <p:cNvSpPr/>
          <p:nvPr/>
        </p:nvSpPr>
        <p:spPr>
          <a:xfrm>
            <a:off x="611560" y="980729"/>
            <a:ext cx="792088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B050"/>
                </a:solidFill>
              </a:rPr>
              <a:t>HOE?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zachte reistassen i.p.v. ‘rijdende kleerkasten’, </a:t>
            </a:r>
            <a:r>
              <a:rPr lang="nl-NL" sz="1600" dirty="0">
                <a:solidFill>
                  <a:schemeClr val="tx1"/>
                </a:solidFill>
              </a:rPr>
              <a:t>harde koffer past niet onder bed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geen modeshow: beperk ‘avondkledij’</a:t>
            </a:r>
          </a:p>
          <a:p>
            <a:endParaRPr lang="nl-NL" sz="2000" dirty="0"/>
          </a:p>
          <a:p>
            <a:r>
              <a:rPr lang="nl-NL" sz="2400" b="1" dirty="0">
                <a:solidFill>
                  <a:srgbClr val="00B050"/>
                </a:solidFill>
              </a:rPr>
              <a:t>WAT ?</a:t>
            </a:r>
          </a:p>
          <a:p>
            <a:r>
              <a:rPr lang="nl-NL" sz="2000" dirty="0"/>
              <a:t>KLASSIEKERS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ondergoed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niet-ski-kledij voor ‘s avonds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(GSM-oplader)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sportieve outfit (mini-sporthalletje!)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schrijfgerief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gezelschapsspelletje</a:t>
            </a:r>
          </a:p>
          <a:p>
            <a:r>
              <a:rPr lang="nl-NL" sz="2000" dirty="0"/>
              <a:t>SCHOEISEL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iets voor binnen in huis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sportschoenen voor sporthal (voetballen, volleyballen,…)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looppantoffels voor joggers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wandelschoenen, bottines,… voor sneeuw (wandeling/ avondactiviteiten,…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41633">
            <a:off x="7056228" y="1695837"/>
            <a:ext cx="1042963" cy="182609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" t="19507" r="5300" b="11105"/>
          <a:stretch/>
        </p:blipFill>
        <p:spPr>
          <a:xfrm>
            <a:off x="4572000" y="2097599"/>
            <a:ext cx="1800201" cy="1224137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4159966" y="3400184"/>
            <a:ext cx="4536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00B050"/>
                </a:solidFill>
              </a:rPr>
              <a:t>leeg onder bed schuiven!!!           </a:t>
            </a:r>
            <a:r>
              <a:rPr lang="nl-NL" sz="1400" b="1" dirty="0">
                <a:solidFill>
                  <a:srgbClr val="FF0000"/>
                </a:solidFill>
              </a:rPr>
              <a:t>staat een week in de weg!</a:t>
            </a:r>
            <a:endParaRPr lang="nl-BE" sz="1400" b="1" dirty="0">
              <a:solidFill>
                <a:srgbClr val="FF0000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157192"/>
            <a:ext cx="1071563" cy="10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7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619515" y="260648"/>
            <a:ext cx="792088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 dirty="0"/>
              <a:t>TOILETZAK &amp; Co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zonnecrème met hoge factor 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lippencrème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klassieke inhoud: tandenborstel, tandpasta, shampoo, douchezeep,…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FF0000"/>
                </a:solidFill>
              </a:rPr>
              <a:t>HANDDOEKEN en WASHANDJES ZELF MEEBRENGEN</a:t>
            </a:r>
          </a:p>
          <a:p>
            <a:endParaRPr lang="nl-NL" sz="500" dirty="0"/>
          </a:p>
          <a:p>
            <a:r>
              <a:rPr lang="nl-NL" sz="2000" dirty="0"/>
              <a:t>				SKI-KLEDIJ</a:t>
            </a:r>
          </a:p>
          <a:p>
            <a:pPr marL="4000500" lvl="8" indent="-342900">
              <a:buFont typeface="Arial" panose="020B0604020202020204" pitchFamily="34" charset="0"/>
              <a:buChar char="•"/>
            </a:pPr>
            <a:r>
              <a:rPr lang="nl-NL" sz="1600" dirty="0"/>
              <a:t>1 </a:t>
            </a:r>
            <a:r>
              <a:rPr lang="nl-NL" sz="1600" dirty="0" err="1"/>
              <a:t>ski-broek</a:t>
            </a:r>
            <a:r>
              <a:rPr lang="nl-NL" sz="1600" dirty="0"/>
              <a:t> / 1 ski-jas volstaat! </a:t>
            </a:r>
          </a:p>
          <a:p>
            <a:pPr marL="4000500" lvl="8" indent="-342900">
              <a:buFont typeface="Arial" panose="020B0604020202020204" pitchFamily="34" charset="0"/>
              <a:buChar char="•"/>
            </a:pPr>
            <a:r>
              <a:rPr lang="nl-NL" sz="1600" dirty="0"/>
              <a:t>thermische </a:t>
            </a:r>
            <a:r>
              <a:rPr lang="nl-NL" sz="1600" dirty="0" err="1"/>
              <a:t>onderkledij</a:t>
            </a:r>
            <a:endParaRPr lang="nl-NL" sz="1600" dirty="0"/>
          </a:p>
          <a:p>
            <a:pPr marL="4000500" lvl="8" indent="-342900">
              <a:buFont typeface="Arial" panose="020B0604020202020204" pitchFamily="34" charset="0"/>
              <a:buChar char="•"/>
            </a:pPr>
            <a:r>
              <a:rPr lang="nl-NL" sz="1600" dirty="0"/>
              <a:t>fleece trui</a:t>
            </a:r>
          </a:p>
          <a:p>
            <a:pPr marL="4000500" lvl="8" indent="-342900">
              <a:buFont typeface="Arial" panose="020B0604020202020204" pitchFamily="34" charset="0"/>
              <a:buChar char="•"/>
            </a:pPr>
            <a:r>
              <a:rPr lang="nl-NL" sz="1600" dirty="0"/>
              <a:t>skikousen</a:t>
            </a:r>
          </a:p>
          <a:p>
            <a:pPr marL="4000500" lvl="8" indent="-342900">
              <a:buFont typeface="Arial" panose="020B0604020202020204" pitchFamily="34" charset="0"/>
              <a:buChar char="•"/>
            </a:pPr>
            <a:r>
              <a:rPr lang="nl-NL" sz="1600" dirty="0"/>
              <a:t>skihandschoenen of –wanten</a:t>
            </a:r>
          </a:p>
          <a:p>
            <a:pPr marL="4000500" lvl="8" indent="-342900">
              <a:buFont typeface="Arial" panose="020B0604020202020204" pitchFamily="34" charset="0"/>
              <a:buChar char="•"/>
            </a:pPr>
            <a:r>
              <a:rPr lang="nl-NL" sz="1600" dirty="0" err="1"/>
              <a:t>buff</a:t>
            </a:r>
            <a:endParaRPr lang="nl-NL" sz="1600" dirty="0"/>
          </a:p>
          <a:p>
            <a:pPr marL="4000500" lvl="8" indent="-342900">
              <a:buFont typeface="Arial" panose="020B0604020202020204" pitchFamily="34" charset="0"/>
              <a:buChar char="•"/>
            </a:pPr>
            <a:r>
              <a:rPr lang="nl-NL" sz="1600" dirty="0"/>
              <a:t>skibril / zonnebril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NL" sz="500" dirty="0"/>
          </a:p>
          <a:p>
            <a:r>
              <a:rPr lang="nl-NL" sz="2000" dirty="0"/>
              <a:t>EXTRA VOOR </a:t>
            </a:r>
            <a:r>
              <a:rPr lang="nl-NL" sz="2000" dirty="0" err="1"/>
              <a:t>‘T</a:t>
            </a:r>
            <a:r>
              <a:rPr lang="nl-NL" sz="2000" dirty="0"/>
              <a:t> SKIËN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dag-rugzak voor lunchpakket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drinkbus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(brooddoos) (papieren zakjes zijn er)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NL" sz="5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NL" sz="500" dirty="0"/>
          </a:p>
          <a:p>
            <a:r>
              <a:rPr lang="nl-NL" sz="2000" dirty="0"/>
              <a:t>		      VOOR DE AVONDACTIVITEITEN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nl-NL" sz="1600" b="1" dirty="0"/>
              <a:t>??? IETS BUITEN ???                      SPELLETJES-AVOND: </a:t>
            </a:r>
          </a:p>
          <a:p>
            <a:pPr lvl="4"/>
            <a:r>
              <a:rPr lang="nl-NL" sz="1600" dirty="0"/>
              <a:t>degelijke wandelschoenen	spel dat jij leuk vindt, </a:t>
            </a:r>
          </a:p>
          <a:p>
            <a:pPr lvl="2"/>
            <a:r>
              <a:rPr lang="nl-NL" sz="1600" dirty="0"/>
              <a:t>	</a:t>
            </a:r>
            <a:r>
              <a:rPr lang="nl-NL" sz="1600" dirty="0" err="1"/>
              <a:t>fluo-hesje</a:t>
            </a:r>
            <a:r>
              <a:rPr lang="nl-NL" sz="1600"/>
              <a:t>      </a:t>
            </a:r>
            <a:r>
              <a:rPr lang="nl-NL" sz="1600" dirty="0"/>
              <a:t>		dat niet te lang duurt, </a:t>
            </a:r>
          </a:p>
          <a:p>
            <a:pPr lvl="6"/>
            <a:r>
              <a:rPr lang="nl-NL" sz="1600" dirty="0"/>
              <a:t>		voor 2 of meer spelers</a:t>
            </a:r>
            <a:r>
              <a:rPr lang="nl-NL" sz="2000" dirty="0"/>
              <a:t>		</a:t>
            </a:r>
            <a:endParaRPr lang="nl-BE" sz="160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8" t="8246" r="22256" b="8216"/>
          <a:stretch/>
        </p:blipFill>
        <p:spPr>
          <a:xfrm rot="17341095">
            <a:off x="4828276" y="46730"/>
            <a:ext cx="656211" cy="1127671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3" y="476672"/>
            <a:ext cx="1368152" cy="1465343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8" b="22600"/>
          <a:stretch/>
        </p:blipFill>
        <p:spPr>
          <a:xfrm>
            <a:off x="987394" y="1722887"/>
            <a:ext cx="1459461" cy="84914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46" b="24836"/>
          <a:stretch/>
        </p:blipFill>
        <p:spPr>
          <a:xfrm>
            <a:off x="2627784" y="2412615"/>
            <a:ext cx="1309415" cy="757081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t="68394" r="82308" b="9371"/>
          <a:stretch/>
        </p:blipFill>
        <p:spPr>
          <a:xfrm>
            <a:off x="1138107" y="2680333"/>
            <a:ext cx="932865" cy="978725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8" t="14767" r="11212" b="18646"/>
          <a:stretch/>
        </p:blipFill>
        <p:spPr>
          <a:xfrm>
            <a:off x="4583805" y="3844047"/>
            <a:ext cx="1109102" cy="959978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9" t="3861" r="16103" b="30971"/>
          <a:stretch/>
        </p:blipFill>
        <p:spPr>
          <a:xfrm>
            <a:off x="6069867" y="3662303"/>
            <a:ext cx="748682" cy="1063483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1" t="33302" r="40363" b="39375"/>
          <a:stretch/>
        </p:blipFill>
        <p:spPr>
          <a:xfrm>
            <a:off x="7168195" y="3139993"/>
            <a:ext cx="1535797" cy="1585793"/>
          </a:xfrm>
          <a:prstGeom prst="rect">
            <a:avLst/>
          </a:prstGeom>
        </p:spPr>
      </p:pic>
      <p:pic>
        <p:nvPicPr>
          <p:cNvPr id="1032" name="Picture 8" descr="61.200+ Bordspellen Stockillustraties, royalty-free vector illustraties en  clipart - iStock">
            <a:extLst>
              <a:ext uri="{FF2B5EF4-FFF2-40B4-BE49-F238E27FC236}">
                <a16:creationId xmlns:a16="http://schemas.microsoft.com/office/drawing/2014/main" id="{D0568BA8-1587-EAE4-4B6C-A83358471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9" t="7289" r="4821" b="8784"/>
          <a:stretch/>
        </p:blipFill>
        <p:spPr bwMode="auto">
          <a:xfrm>
            <a:off x="7168195" y="4915986"/>
            <a:ext cx="1535797" cy="152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erelateerde afbeeldingsdetails bekijken. Premium Vector | Hand drawn hiking shoes illustration">
            <a:extLst>
              <a:ext uri="{FF2B5EF4-FFF2-40B4-BE49-F238E27FC236}">
                <a16:creationId xmlns:a16="http://schemas.microsoft.com/office/drawing/2014/main" id="{33F7F316-1D1F-16C7-1C0A-B8B0D6E9F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783" y="5535533"/>
            <a:ext cx="956682" cy="80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Fluo Hesje kids 4 kleuren - The Picture Shop">
            <a:extLst>
              <a:ext uri="{FF2B5EF4-FFF2-40B4-BE49-F238E27FC236}">
                <a16:creationId xmlns:a16="http://schemas.microsoft.com/office/drawing/2014/main" id="{15140FBF-93D8-9378-6102-B563E06A46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5" t="25457" r="3505" b="30142"/>
          <a:stretch/>
        </p:blipFill>
        <p:spPr bwMode="auto">
          <a:xfrm rot="18183087">
            <a:off x="67300" y="5110963"/>
            <a:ext cx="1711605" cy="84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120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539552" y="332656"/>
            <a:ext cx="8136904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B050"/>
                </a:solidFill>
              </a:rPr>
              <a:t>WAT NIET?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tx1"/>
                </a:solidFill>
              </a:rPr>
              <a:t>alcohol en pep-dranken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veel snoep: ‘t is lekker eten en KBTS zorgt elke dag voor een vieruurtje!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muziekboxen, versterkers,…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dure spullen: kamers gaan niet op slot, veilige bewaring bij de leiding is wel mogelijk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1200" dirty="0"/>
          </a:p>
          <a:p>
            <a:r>
              <a:rPr lang="nl-NL" sz="2400" b="1" dirty="0">
                <a:solidFill>
                  <a:srgbClr val="00B050"/>
                </a:solidFill>
              </a:rPr>
              <a:t>ZAKGELD…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drankjes buiten de maaltijden (stop op piste; bar, supermarkt)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Oostenrijkse namiddaghap op een terrasje… </a:t>
            </a:r>
            <a:r>
              <a:rPr lang="nl-NL" sz="1400" dirty="0"/>
              <a:t>(</a:t>
            </a:r>
            <a:r>
              <a:rPr lang="nl-NL" sz="1400" dirty="0" err="1"/>
              <a:t>Kaiserschmarren</a:t>
            </a:r>
            <a:r>
              <a:rPr lang="nl-NL" sz="1400" dirty="0"/>
              <a:t>, </a:t>
            </a:r>
            <a:r>
              <a:rPr lang="nl-NL" sz="1400" dirty="0" err="1"/>
              <a:t>Wurstl</a:t>
            </a:r>
            <a:r>
              <a:rPr lang="nl-NL" sz="1400" dirty="0"/>
              <a:t>, </a:t>
            </a:r>
            <a:r>
              <a:rPr lang="nl-NL" sz="1400" dirty="0" err="1"/>
              <a:t>Pommes</a:t>
            </a:r>
            <a:r>
              <a:rPr lang="nl-NL" sz="1400" dirty="0"/>
              <a:t>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Bij ziekte of ongeval of onverwachte uitgaven (vb. skibroek gescheurd…) worden de onkosten door KBTS voorgeschoten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rgbClr val="00B050"/>
                </a:solidFill>
              </a:rPr>
              <a:t>Zakgeld kan bij vertrek in bewaring gegeven worden aan de leiding: elke dag kan er na ‘t ontbijt geld afgehaald worden. Graag afgeven in gesloten envelop met vermelding van naam en bedrag. </a:t>
            </a:r>
          </a:p>
          <a:p>
            <a:pPr marL="342900" indent="-342900">
              <a:buFontTx/>
              <a:buChar char="-"/>
            </a:pPr>
            <a:endParaRPr lang="nl-NL" sz="1200" dirty="0"/>
          </a:p>
          <a:p>
            <a:r>
              <a:rPr lang="nl-NL" sz="2400" b="1" dirty="0">
                <a:solidFill>
                  <a:srgbClr val="00B050"/>
                </a:solidFill>
              </a:rPr>
              <a:t>BUSREIS  -  HANDBAGAGE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je </a:t>
            </a:r>
            <a:r>
              <a:rPr lang="nl-NL" sz="1600" dirty="0" err="1"/>
              <a:t>dagrugzak</a:t>
            </a:r>
            <a:r>
              <a:rPr lang="nl-NL" sz="1600" dirty="0"/>
              <a:t> voor ‘t skiën is prima als handbagage!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ski-jas in een kussensloop = prima hoofdkussentje voor in de bus!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koekje – drankje - … OK, maar de bus moet proper blijven! De vervuiler poetst bij aankomst!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i="1" dirty="0"/>
              <a:t>Geen chocolade en kauwgom toegelaten in de bus !!!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wanneer we stoppen op een parking in Duitsland, betaal je 1 € voor het toilet. Je krijgt dan een waardebon van 1 € die je in de bijhorende shop kan gebruiken. Echter maar één bon per artikel. (met 3 ‘plasbonnetjes’ samenleggen voor een pak koeken van 3 € gaat niet…)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er is een toilet in de bus, maar we vragen om dit enkel in dringende nood te gebruiken.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42718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</a:rPr>
              <a:t>AFSPRAKEN…</a:t>
            </a:r>
            <a:endParaRPr lang="nl-BE" b="1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>
                <a:solidFill>
                  <a:srgbClr val="00B050"/>
                </a:solidFill>
              </a:rPr>
              <a:t>SKIËN</a:t>
            </a:r>
          </a:p>
          <a:p>
            <a:r>
              <a:rPr lang="nl-NL" sz="2000" dirty="0"/>
              <a:t>skiën in groep: les of begeleid, niet vrij</a:t>
            </a:r>
          </a:p>
          <a:p>
            <a:r>
              <a:rPr lang="nl-NL" sz="2000" dirty="0"/>
              <a:t>SKI-kamp: skiën staat centraal</a:t>
            </a:r>
          </a:p>
          <a:p>
            <a:r>
              <a:rPr lang="nl-NL" sz="2000" dirty="0"/>
              <a:t>LES van ervaren en specifiek opgeleide monitoren: techniekverbetering </a:t>
            </a:r>
            <a:r>
              <a:rPr lang="nl-NL" sz="2000" dirty="0" err="1"/>
              <a:t>i.f.v</a:t>
            </a:r>
            <a:r>
              <a:rPr lang="nl-NL" sz="2000" dirty="0"/>
              <a:t>. meer skiplezier</a:t>
            </a:r>
          </a:p>
          <a:p>
            <a:r>
              <a:rPr lang="nl-NL" sz="2000" dirty="0"/>
              <a:t>veiligheid begint met afspraken naleven!</a:t>
            </a:r>
          </a:p>
          <a:p>
            <a:r>
              <a:rPr lang="nl-NL" sz="2000" dirty="0"/>
              <a:t>geen muziek op je oren tijdens ‘t skiën (VM en NM)…</a:t>
            </a:r>
          </a:p>
          <a:p>
            <a:r>
              <a:rPr lang="nl-NL" sz="2000" dirty="0"/>
              <a:t>begeleid skiën: gevaarlijk gedrag </a:t>
            </a:r>
            <a:r>
              <a:rPr lang="nl-NL" sz="2000" dirty="0">
                <a:sym typeface="Wingdings" panose="05000000000000000000" pitchFamily="2" charset="2"/>
              </a:rPr>
              <a:t> achter monitor </a:t>
            </a:r>
          </a:p>
          <a:p>
            <a:r>
              <a:rPr lang="nl-NL" sz="2000" dirty="0">
                <a:sym typeface="Wingdings" panose="05000000000000000000" pitchFamily="2" charset="2"/>
              </a:rPr>
              <a:t>skipas kwijt = nieuwe kopen… </a:t>
            </a:r>
          </a:p>
          <a:p>
            <a:r>
              <a:rPr lang="nl-NL" sz="2000" dirty="0">
                <a:sym typeface="Wingdings" panose="05000000000000000000" pitchFamily="2" charset="2"/>
              </a:rPr>
              <a:t>schade aan huurmateriaal door fout gebruik = eigen kosten</a:t>
            </a:r>
          </a:p>
          <a:p>
            <a:r>
              <a:rPr lang="nl-NL" sz="2000" dirty="0">
                <a:sym typeface="Wingdings" panose="05000000000000000000" pitchFamily="2" charset="2"/>
              </a:rPr>
              <a:t>huurmateriaal kwijt / gestolen = eigen kosten</a:t>
            </a:r>
          </a:p>
          <a:p>
            <a:r>
              <a:rPr lang="nl-NL" sz="2000" dirty="0">
                <a:sym typeface="Wingdings" panose="05000000000000000000" pitchFamily="2" charset="2"/>
              </a:rPr>
              <a:t>HELM – HANDSCHOENEN – BRIL (ZONNE- of SKI-) ALTIJD VERPLICHT </a:t>
            </a:r>
          </a:p>
        </p:txBody>
      </p:sp>
    </p:spTree>
    <p:extLst>
      <p:ext uri="{BB962C8B-B14F-4D97-AF65-F5344CB8AC3E}">
        <p14:creationId xmlns:p14="http://schemas.microsoft.com/office/powerpoint/2010/main" val="3120867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>
                <a:solidFill>
                  <a:srgbClr val="00B050"/>
                </a:solidFill>
              </a:rPr>
              <a:t>GSM – FOTO’S – INTERNET … </a:t>
            </a:r>
          </a:p>
          <a:p>
            <a:r>
              <a:rPr lang="nl-NL" sz="1800" dirty="0"/>
              <a:t>GSM is géén verplicht item! </a:t>
            </a:r>
          </a:p>
          <a:p>
            <a:r>
              <a:rPr lang="nl-NL" sz="1800" dirty="0"/>
              <a:t>GSM bij = nummer delen met kampleiding</a:t>
            </a:r>
          </a:p>
          <a:p>
            <a:r>
              <a:rPr lang="nl-NL" sz="1800" dirty="0"/>
              <a:t>GSM ‘s nachts NIET in/bij bed… Op tafel of bij monitoren…</a:t>
            </a:r>
          </a:p>
          <a:p>
            <a:r>
              <a:rPr lang="nl-NL" sz="1800" dirty="0"/>
              <a:t>correct gebruik of geen GSM voor bepaalde periode…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600" dirty="0"/>
              <a:t>geen ongewenste  of ‘foute’ foto’s  nemen/delen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600" dirty="0"/>
              <a:t>geen nachtelijke wekker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600" dirty="0"/>
              <a:t>let op met foto’s op sociale media …</a:t>
            </a:r>
          </a:p>
          <a:p>
            <a:r>
              <a:rPr lang="nl-NL" sz="2000" dirty="0"/>
              <a:t>ongeval: </a:t>
            </a:r>
          </a:p>
          <a:p>
            <a:pPr lvl="1"/>
            <a:r>
              <a:rPr lang="nl-NL" sz="2000" dirty="0"/>
              <a:t>geen ramptoeristen of </a:t>
            </a:r>
            <a:r>
              <a:rPr lang="nl-NL" sz="2000" dirty="0" err="1"/>
              <a:t>sensatie-pers</a:t>
            </a:r>
            <a:r>
              <a:rPr lang="nl-NL" sz="2000" dirty="0"/>
              <a:t>!  </a:t>
            </a:r>
          </a:p>
          <a:p>
            <a:pPr lvl="1"/>
            <a:r>
              <a:rPr lang="nl-NL" sz="2000" dirty="0"/>
              <a:t>leiding contacteert thuisfront als eerste</a:t>
            </a:r>
          </a:p>
          <a:p>
            <a:r>
              <a:rPr lang="nl-NL" sz="2000" dirty="0"/>
              <a:t>foto’s: </a:t>
            </a:r>
          </a:p>
          <a:p>
            <a:pPr lvl="1"/>
            <a:r>
              <a:rPr lang="nl-NL" sz="2000" dirty="0"/>
              <a:t>als er tijd over is: selectie van foto’s (genomen door deelnemers, monitoren,…) uploaden en delen met het thuisfront!  </a:t>
            </a:r>
          </a:p>
          <a:p>
            <a:pPr lvl="1"/>
            <a:r>
              <a:rPr lang="nl-NL" sz="2000" dirty="0"/>
              <a:t>link wordt voor vertrek aan ouders meegedeeld: besloten groep! </a:t>
            </a:r>
          </a:p>
          <a:p>
            <a:pPr lvl="1"/>
            <a:r>
              <a:rPr lang="nl-NL" sz="2000" dirty="0"/>
              <a:t>misschien doen we dit ook via besloten WhatsApp groepje…</a:t>
            </a:r>
          </a:p>
          <a:p>
            <a:pPr lvl="1"/>
            <a:r>
              <a:rPr lang="nl-NL" sz="2000" dirty="0"/>
              <a:t>mag iedereen op de foto?   (wij posten enkel leuke foto’s, niks </a:t>
            </a:r>
            <a:r>
              <a:rPr lang="nl-NL" sz="2000" dirty="0" err="1"/>
              <a:t>genant</a:t>
            </a:r>
            <a:r>
              <a:rPr lang="nl-NL" sz="2000" dirty="0"/>
              <a:t>!)</a:t>
            </a:r>
          </a:p>
          <a:p>
            <a:pPr lvl="1"/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20688"/>
            <a:ext cx="2200275" cy="207645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66"/>
          <a:stretch/>
        </p:blipFill>
        <p:spPr>
          <a:xfrm>
            <a:off x="6048720" y="2996952"/>
            <a:ext cx="2523755" cy="129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25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</a:rPr>
              <a:t>ADMINISTRATIE…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96752"/>
            <a:ext cx="8291264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/>
              <a:t>op voorhand aan KBTS bezorgen: </a:t>
            </a:r>
            <a:r>
              <a:rPr lang="nl-NL" sz="1800" dirty="0"/>
              <a:t>(1 of 2 weekends voor vertrek)</a:t>
            </a:r>
          </a:p>
          <a:p>
            <a:pPr lvl="1"/>
            <a:r>
              <a:rPr lang="nl-NL" sz="1800" dirty="0">
                <a:solidFill>
                  <a:srgbClr val="00B050"/>
                </a:solidFill>
              </a:rPr>
              <a:t>ouderlijke toestemming </a:t>
            </a:r>
            <a:r>
              <a:rPr lang="nl-NL" sz="1800" dirty="0"/>
              <a:t>voor buitenlandse reis</a:t>
            </a:r>
          </a:p>
          <a:p>
            <a:pPr lvl="2"/>
            <a:r>
              <a:rPr lang="nl-NL" sz="1800" dirty="0"/>
              <a:t>afhalen in uw gemeentehuis/districtshuis</a:t>
            </a:r>
          </a:p>
          <a:p>
            <a:pPr lvl="2"/>
            <a:r>
              <a:rPr lang="nl-NL" sz="1800" dirty="0"/>
              <a:t>juiste data! “KBTS vzw” “Els Devenyns” “21/11/1964” “ </a:t>
            </a:r>
            <a:r>
              <a:rPr lang="nl-NL" sz="1800" dirty="0" err="1"/>
              <a:t>Radstadt</a:t>
            </a:r>
            <a:r>
              <a:rPr lang="nl-NL" sz="1800" dirty="0"/>
              <a:t> – Oostenrijk”  </a:t>
            </a:r>
          </a:p>
          <a:p>
            <a:pPr lvl="1"/>
            <a:r>
              <a:rPr lang="nl-NL" sz="2200" dirty="0">
                <a:solidFill>
                  <a:srgbClr val="00B050"/>
                </a:solidFill>
              </a:rPr>
              <a:t>Europese ziekteverzekeringskaart </a:t>
            </a:r>
            <a:r>
              <a:rPr lang="nl-NL" sz="1800" dirty="0"/>
              <a:t>(bij ziekenfonds aanvragen)</a:t>
            </a:r>
          </a:p>
          <a:p>
            <a:pPr lvl="2"/>
            <a:r>
              <a:rPr lang="nl-NL" sz="1800" dirty="0"/>
              <a:t>op naam van deelnemer, geldigheidsduur OK</a:t>
            </a:r>
          </a:p>
          <a:p>
            <a:pPr lvl="1"/>
            <a:r>
              <a:rPr lang="nl-NL" sz="2200" dirty="0">
                <a:solidFill>
                  <a:srgbClr val="00B050"/>
                </a:solidFill>
              </a:rPr>
              <a:t>kopie ID-kaart + Europese ziekteverzekeringskaart</a:t>
            </a:r>
          </a:p>
          <a:p>
            <a:pPr lvl="2"/>
            <a:r>
              <a:rPr lang="nl-NL" sz="1800" dirty="0"/>
              <a:t>dit gaat mee op de piste, officieel document blijft in ‘t hotel! </a:t>
            </a:r>
            <a:r>
              <a:rPr lang="nl-NL" sz="1800" dirty="0">
                <a:sym typeface="Wingdings" panose="05000000000000000000" pitchFamily="2" charset="2"/>
              </a:rPr>
              <a:t></a:t>
            </a:r>
            <a:endParaRPr lang="nl-NL" sz="1800" dirty="0"/>
          </a:p>
          <a:p>
            <a:pPr lvl="2"/>
            <a:r>
              <a:rPr lang="nl-NL" sz="1800" dirty="0"/>
              <a:t>voor- en achterkant ID-kaart ! </a:t>
            </a:r>
          </a:p>
          <a:p>
            <a:pPr lvl="1"/>
            <a:r>
              <a:rPr lang="nl-NL" sz="2200" dirty="0">
                <a:solidFill>
                  <a:srgbClr val="00B050"/>
                </a:solidFill>
              </a:rPr>
              <a:t>inlichtingenfiche / medische gegevens</a:t>
            </a:r>
          </a:p>
          <a:p>
            <a:pPr lvl="1"/>
            <a:r>
              <a:rPr lang="nl-NL" sz="2200" dirty="0">
                <a:solidFill>
                  <a:srgbClr val="00B050"/>
                </a:solidFill>
              </a:rPr>
              <a:t>eventuele diëten / allergieën doorgeven </a:t>
            </a:r>
            <a:r>
              <a:rPr lang="nl-NL" sz="1800" dirty="0"/>
              <a:t>(keuken)</a:t>
            </a:r>
          </a:p>
          <a:p>
            <a:pPr lvl="1"/>
            <a:r>
              <a:rPr lang="nl-NL" sz="2200" dirty="0">
                <a:solidFill>
                  <a:srgbClr val="00B050"/>
                </a:solidFill>
              </a:rPr>
              <a:t>“toestemming voor foto’s”: </a:t>
            </a:r>
            <a:r>
              <a:rPr lang="nl-NL" sz="1800" dirty="0"/>
              <a:t>aanduiden op inlichtingenfiche</a:t>
            </a:r>
          </a:p>
        </p:txBody>
      </p:sp>
    </p:spTree>
    <p:extLst>
      <p:ext uri="{BB962C8B-B14F-4D97-AF65-F5344CB8AC3E}">
        <p14:creationId xmlns:p14="http://schemas.microsoft.com/office/powerpoint/2010/main" val="1028300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</a:rPr>
              <a:t>ADMINISTRATIE  vervolg…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bij vertrek…</a:t>
            </a:r>
          </a:p>
          <a:p>
            <a:pPr lvl="1"/>
            <a:r>
              <a:rPr lang="nl-NL" dirty="0">
                <a:solidFill>
                  <a:srgbClr val="00B050"/>
                </a:solidFill>
              </a:rPr>
              <a:t>IEDEREEN: </a:t>
            </a:r>
            <a:r>
              <a:rPr lang="nl-NL" dirty="0"/>
              <a:t>check ID-kaart, check zakgeld</a:t>
            </a:r>
          </a:p>
          <a:p>
            <a:pPr lvl="1"/>
            <a:r>
              <a:rPr lang="nl-NL" dirty="0">
                <a:solidFill>
                  <a:srgbClr val="00B050"/>
                </a:solidFill>
              </a:rPr>
              <a:t>voor de jongsten </a:t>
            </a:r>
            <a:r>
              <a:rPr lang="nl-NL" sz="2200" dirty="0">
                <a:solidFill>
                  <a:srgbClr val="00B050"/>
                </a:solidFill>
              </a:rPr>
              <a:t>(en oudere sloddervossen)</a:t>
            </a:r>
          </a:p>
          <a:p>
            <a:pPr lvl="2"/>
            <a:r>
              <a:rPr lang="nl-NL" dirty="0">
                <a:solidFill>
                  <a:srgbClr val="00B050"/>
                </a:solidFill>
              </a:rPr>
              <a:t>zakgeld / papieren </a:t>
            </a:r>
            <a:r>
              <a:rPr lang="nl-NL" sz="2000" dirty="0"/>
              <a:t>in bewaring geven bij leiding</a:t>
            </a:r>
          </a:p>
          <a:p>
            <a:pPr lvl="2"/>
            <a:r>
              <a:rPr lang="nl-NL" dirty="0"/>
              <a:t>eventuele medicatie aan leiding geven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8707252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1794</Words>
  <Application>Microsoft Office PowerPoint</Application>
  <PresentationFormat>Diavoorstelling (4:3)</PresentationFormat>
  <Paragraphs>243</Paragraphs>
  <Slides>20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Kantoorthema</vt:lpstr>
      <vt:lpstr>PowerPoint-presentatie</vt:lpstr>
      <vt:lpstr>ACCOMMODATIE       - alle kamers met douche + WC       - kamers nieuw of recent verbouwd        - standaard 4 persoonskamers        - 4 eetzalen       - eigen sporthalletje        - buitensportveldje       - ruimte rond het huis voor activiteiten       - disco-ruimte         - ski-kelder (schoenenwarmers!)       - internet  ETEN       - lekker, voldoende, aangepast aan              Belgische smaak       - lunchpakket voor middag: zelf maken       - onbeperkt bijvragen…   EXTRA       - bar / drankautomaat       - pingpongtafel, air-hockey,…</vt:lpstr>
      <vt:lpstr>SKIGEBIED: SPORTWELT AMADÉ</vt:lpstr>
      <vt:lpstr>ORGANISATIE</vt:lpstr>
      <vt:lpstr>BEGELEIDING</vt:lpstr>
      <vt:lpstr>SKI-PROGRAMMA</vt:lpstr>
      <vt:lpstr>APRÈS-SKI - PROGRAMMA</vt:lpstr>
      <vt:lpstr>SFEERBEELDEN…</vt:lpstr>
      <vt:lpstr>FINANCIËN… (onder voorbehoud)</vt:lpstr>
      <vt:lpstr>VERZEKERINGEN</vt:lpstr>
      <vt:lpstr>VERLOOP VAN DE REIS</vt:lpstr>
      <vt:lpstr>DAGINDELING</vt:lpstr>
      <vt:lpstr>PowerPoint-presentatie</vt:lpstr>
      <vt:lpstr>PowerPoint-presentatie</vt:lpstr>
      <vt:lpstr>PowerPoint-presentatie</vt:lpstr>
      <vt:lpstr>PowerPoint-presentatie</vt:lpstr>
      <vt:lpstr>AFSPRAKEN…</vt:lpstr>
      <vt:lpstr>PowerPoint-presentatie</vt:lpstr>
      <vt:lpstr>ADMINISTRATIE…</vt:lpstr>
      <vt:lpstr>ADMINISTRATIE  vervolg…</vt:lpstr>
    </vt:vector>
  </TitlesOfParts>
  <Company>KBTS VZW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KBTS</dc:creator>
  <cp:lastModifiedBy>Hannah Dupont</cp:lastModifiedBy>
  <cp:revision>51</cp:revision>
  <dcterms:created xsi:type="dcterms:W3CDTF">2020-10-05T22:14:34Z</dcterms:created>
  <dcterms:modified xsi:type="dcterms:W3CDTF">2026-08-18T21:48:53Z</dcterms:modified>
</cp:coreProperties>
</file>